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9" r:id="rId1"/>
  </p:sldMasterIdLst>
  <p:notesMasterIdLst>
    <p:notesMasterId r:id="rId17"/>
  </p:notesMasterIdLst>
  <p:sldIdLst>
    <p:sldId id="256" r:id="rId2"/>
    <p:sldId id="261" r:id="rId3"/>
    <p:sldId id="268" r:id="rId4"/>
    <p:sldId id="265" r:id="rId5"/>
    <p:sldId id="269" r:id="rId6"/>
    <p:sldId id="271" r:id="rId7"/>
    <p:sldId id="270" r:id="rId8"/>
    <p:sldId id="272" r:id="rId9"/>
    <p:sldId id="275" r:id="rId10"/>
    <p:sldId id="273" r:id="rId11"/>
    <p:sldId id="263" r:id="rId12"/>
    <p:sldId id="262" r:id="rId13"/>
    <p:sldId id="264" r:id="rId14"/>
    <p:sldId id="266" r:id="rId15"/>
    <p:sldId id="267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19BF5"/>
    <a:srgbClr val="AB4AF5"/>
    <a:srgbClr val="7030A0"/>
    <a:srgbClr val="7C35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501"/>
    <p:restoredTop sz="92209"/>
  </p:normalViewPr>
  <p:slideViewPr>
    <p:cSldViewPr snapToGrid="0" snapToObjects="1">
      <p:cViewPr varScale="1">
        <p:scale>
          <a:sx n="73" d="100"/>
          <a:sy n="73" d="100"/>
        </p:scale>
        <p:origin x="208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2D514DB-1F3B-A64F-85CF-C356E89D4DCF}" type="doc">
      <dgm:prSet loTypeId="urn:microsoft.com/office/officeart/2005/8/layout/process1" loCatId="" qsTypeId="urn:microsoft.com/office/officeart/2005/8/quickstyle/3d1" qsCatId="3D" csTypeId="urn:microsoft.com/office/officeart/2005/8/colors/accent1_2" csCatId="accent1" phldr="1"/>
      <dgm:spPr/>
    </dgm:pt>
    <dgm:pt modelId="{58B1AF9F-61D4-ED44-810A-C91F963DBCBE}">
      <dgm:prSet phldrT="[Text]"/>
      <dgm:spPr>
        <a:solidFill>
          <a:srgbClr val="AB4AF5"/>
        </a:solidFill>
      </dgm:spPr>
      <dgm:t>
        <a:bodyPr/>
        <a:lstStyle/>
        <a:p>
          <a:r>
            <a:rPr lang="en-US" dirty="0"/>
            <a:t>Forum Hair Data</a:t>
          </a:r>
        </a:p>
      </dgm:t>
    </dgm:pt>
    <dgm:pt modelId="{09C130D7-1166-F44D-909B-F8094B60E1A8}" type="parTrans" cxnId="{F43EBB6A-F02C-3B4C-89FE-994CEAD18F4C}">
      <dgm:prSet/>
      <dgm:spPr/>
      <dgm:t>
        <a:bodyPr/>
        <a:lstStyle/>
        <a:p>
          <a:endParaRPr lang="en-US"/>
        </a:p>
      </dgm:t>
    </dgm:pt>
    <dgm:pt modelId="{B8A80B66-2D98-4C4E-B19A-617D2510E53C}" type="sibTrans" cxnId="{F43EBB6A-F02C-3B4C-89FE-994CEAD18F4C}">
      <dgm:prSet/>
      <dgm:spPr/>
      <dgm:t>
        <a:bodyPr/>
        <a:lstStyle/>
        <a:p>
          <a:endParaRPr lang="en-US"/>
        </a:p>
      </dgm:t>
    </dgm:pt>
    <dgm:pt modelId="{D0AA7473-FC80-1E41-BCDF-5B7612848FAC}">
      <dgm:prSet phldrT="[Text]"/>
      <dgm:spPr>
        <a:solidFill>
          <a:srgbClr val="AB4AF5"/>
        </a:solidFill>
      </dgm:spPr>
      <dgm:t>
        <a:bodyPr/>
        <a:lstStyle/>
        <a:p>
          <a:r>
            <a:rPr lang="en-US" dirty="0"/>
            <a:t>Machine Learning</a:t>
          </a:r>
        </a:p>
      </dgm:t>
    </dgm:pt>
    <dgm:pt modelId="{2DB68272-F571-6E41-8BC7-B1577D12453F}" type="parTrans" cxnId="{AA9D7C45-DC4C-9849-8ABD-17EF9F98AB36}">
      <dgm:prSet/>
      <dgm:spPr/>
      <dgm:t>
        <a:bodyPr/>
        <a:lstStyle/>
        <a:p>
          <a:endParaRPr lang="en-US"/>
        </a:p>
      </dgm:t>
    </dgm:pt>
    <dgm:pt modelId="{3B368EA0-0844-1D4D-AC76-40BBB1B45CAB}" type="sibTrans" cxnId="{AA9D7C45-DC4C-9849-8ABD-17EF9F98AB36}">
      <dgm:prSet/>
      <dgm:spPr/>
      <dgm:t>
        <a:bodyPr/>
        <a:lstStyle/>
        <a:p>
          <a:endParaRPr lang="en-US"/>
        </a:p>
      </dgm:t>
    </dgm:pt>
    <dgm:pt modelId="{E13B89C3-3E2A-024C-BAA8-BE5B3A4E3CEE}">
      <dgm:prSet phldrT="[Text]"/>
      <dgm:spPr>
        <a:solidFill>
          <a:srgbClr val="AB4AF5"/>
        </a:solidFill>
      </dgm:spPr>
      <dgm:t>
        <a:bodyPr/>
        <a:lstStyle/>
        <a:p>
          <a:r>
            <a:rPr lang="en-US" dirty="0"/>
            <a:t>Predict user hair characteristics from their current successful product list</a:t>
          </a:r>
        </a:p>
      </dgm:t>
    </dgm:pt>
    <dgm:pt modelId="{6E02B70C-5356-DC4C-86CB-FE50F9BDCC4B}" type="parTrans" cxnId="{00BEACD9-5508-E24D-B24B-E4C8C6451B7E}">
      <dgm:prSet/>
      <dgm:spPr/>
      <dgm:t>
        <a:bodyPr/>
        <a:lstStyle/>
        <a:p>
          <a:endParaRPr lang="en-US"/>
        </a:p>
      </dgm:t>
    </dgm:pt>
    <dgm:pt modelId="{F8226365-A72C-3742-B3D0-C8943993CF0C}" type="sibTrans" cxnId="{00BEACD9-5508-E24D-B24B-E4C8C6451B7E}">
      <dgm:prSet/>
      <dgm:spPr/>
      <dgm:t>
        <a:bodyPr/>
        <a:lstStyle/>
        <a:p>
          <a:endParaRPr lang="en-US"/>
        </a:p>
      </dgm:t>
    </dgm:pt>
    <dgm:pt modelId="{BDAC2A9C-CEED-7844-8386-55FE725FAD35}">
      <dgm:prSet phldrT="[Text]"/>
      <dgm:spPr>
        <a:solidFill>
          <a:srgbClr val="AB4AF5"/>
        </a:solidFill>
      </dgm:spPr>
      <dgm:t>
        <a:bodyPr/>
        <a:lstStyle/>
        <a:p>
          <a:r>
            <a:rPr lang="en-US" dirty="0"/>
            <a:t>Informed users can then me better decisions abut future products</a:t>
          </a:r>
        </a:p>
      </dgm:t>
    </dgm:pt>
    <dgm:pt modelId="{FF14A9F0-A67D-9346-89D7-306DAFCAEB33}" type="parTrans" cxnId="{7253A137-781F-3F42-AEA3-8316F5905763}">
      <dgm:prSet/>
      <dgm:spPr/>
      <dgm:t>
        <a:bodyPr/>
        <a:lstStyle/>
        <a:p>
          <a:endParaRPr lang="en-US"/>
        </a:p>
      </dgm:t>
    </dgm:pt>
    <dgm:pt modelId="{C52EA479-D264-FE40-BF9B-CF61EC1D7AE6}" type="sibTrans" cxnId="{7253A137-781F-3F42-AEA3-8316F5905763}">
      <dgm:prSet/>
      <dgm:spPr/>
      <dgm:t>
        <a:bodyPr/>
        <a:lstStyle/>
        <a:p>
          <a:endParaRPr lang="en-US"/>
        </a:p>
      </dgm:t>
    </dgm:pt>
    <dgm:pt modelId="{495357F4-1B7F-DA4C-B8D7-31782009C2FF}" type="pres">
      <dgm:prSet presAssocID="{92D514DB-1F3B-A64F-85CF-C356E89D4DCF}" presName="Name0" presStyleCnt="0">
        <dgm:presLayoutVars>
          <dgm:dir/>
          <dgm:resizeHandles val="exact"/>
        </dgm:presLayoutVars>
      </dgm:prSet>
      <dgm:spPr/>
    </dgm:pt>
    <dgm:pt modelId="{2A104920-A8A0-2743-A09B-F067DE022C57}" type="pres">
      <dgm:prSet presAssocID="{58B1AF9F-61D4-ED44-810A-C91F963DBCBE}" presName="node" presStyleLbl="node1" presStyleIdx="0" presStyleCnt="4">
        <dgm:presLayoutVars>
          <dgm:bulletEnabled val="1"/>
        </dgm:presLayoutVars>
      </dgm:prSet>
      <dgm:spPr/>
    </dgm:pt>
    <dgm:pt modelId="{1E3CE453-0BEE-EF40-AC90-F145459C125D}" type="pres">
      <dgm:prSet presAssocID="{B8A80B66-2D98-4C4E-B19A-617D2510E53C}" presName="sibTrans" presStyleLbl="sibTrans2D1" presStyleIdx="0" presStyleCnt="3"/>
      <dgm:spPr/>
    </dgm:pt>
    <dgm:pt modelId="{A0A94333-FFC8-054D-ABC0-3734BB79B78F}" type="pres">
      <dgm:prSet presAssocID="{B8A80B66-2D98-4C4E-B19A-617D2510E53C}" presName="connectorText" presStyleLbl="sibTrans2D1" presStyleIdx="0" presStyleCnt="3"/>
      <dgm:spPr/>
    </dgm:pt>
    <dgm:pt modelId="{07EA7962-E82C-6246-A7D7-0AAEB597C255}" type="pres">
      <dgm:prSet presAssocID="{D0AA7473-FC80-1E41-BCDF-5B7612848FAC}" presName="node" presStyleLbl="node1" presStyleIdx="1" presStyleCnt="4">
        <dgm:presLayoutVars>
          <dgm:bulletEnabled val="1"/>
        </dgm:presLayoutVars>
      </dgm:prSet>
      <dgm:spPr/>
    </dgm:pt>
    <dgm:pt modelId="{3335710B-3BE3-5F40-B797-8D34D8F6F11F}" type="pres">
      <dgm:prSet presAssocID="{3B368EA0-0844-1D4D-AC76-40BBB1B45CAB}" presName="sibTrans" presStyleLbl="sibTrans2D1" presStyleIdx="1" presStyleCnt="3"/>
      <dgm:spPr/>
    </dgm:pt>
    <dgm:pt modelId="{C476B4C5-E6A1-2243-8A4A-FA997D8E2B99}" type="pres">
      <dgm:prSet presAssocID="{3B368EA0-0844-1D4D-AC76-40BBB1B45CAB}" presName="connectorText" presStyleLbl="sibTrans2D1" presStyleIdx="1" presStyleCnt="3"/>
      <dgm:spPr/>
    </dgm:pt>
    <dgm:pt modelId="{73AF5FEE-0E35-D748-B7D1-24FD7F756F68}" type="pres">
      <dgm:prSet presAssocID="{E13B89C3-3E2A-024C-BAA8-BE5B3A4E3CEE}" presName="node" presStyleLbl="node1" presStyleIdx="2" presStyleCnt="4">
        <dgm:presLayoutVars>
          <dgm:bulletEnabled val="1"/>
        </dgm:presLayoutVars>
      </dgm:prSet>
      <dgm:spPr/>
    </dgm:pt>
    <dgm:pt modelId="{5F395FEF-F4F4-1740-8C2D-780166148FE9}" type="pres">
      <dgm:prSet presAssocID="{F8226365-A72C-3742-B3D0-C8943993CF0C}" presName="sibTrans" presStyleLbl="sibTrans2D1" presStyleIdx="2" presStyleCnt="3"/>
      <dgm:spPr/>
    </dgm:pt>
    <dgm:pt modelId="{B06AB54A-FE5A-6646-AA37-E95C995F9CCE}" type="pres">
      <dgm:prSet presAssocID="{F8226365-A72C-3742-B3D0-C8943993CF0C}" presName="connectorText" presStyleLbl="sibTrans2D1" presStyleIdx="2" presStyleCnt="3"/>
      <dgm:spPr/>
    </dgm:pt>
    <dgm:pt modelId="{7F08228D-7F50-3D4D-A6B1-BE148F7B83AD}" type="pres">
      <dgm:prSet presAssocID="{BDAC2A9C-CEED-7844-8386-55FE725FAD35}" presName="node" presStyleLbl="node1" presStyleIdx="3" presStyleCnt="4">
        <dgm:presLayoutVars>
          <dgm:bulletEnabled val="1"/>
        </dgm:presLayoutVars>
      </dgm:prSet>
      <dgm:spPr/>
    </dgm:pt>
  </dgm:ptLst>
  <dgm:cxnLst>
    <dgm:cxn modelId="{A333FD0A-59F5-224B-AE11-ADFCBFADDD5E}" type="presOf" srcId="{58B1AF9F-61D4-ED44-810A-C91F963DBCBE}" destId="{2A104920-A8A0-2743-A09B-F067DE022C57}" srcOrd="0" destOrd="0" presId="urn:microsoft.com/office/officeart/2005/8/layout/process1"/>
    <dgm:cxn modelId="{01AB7C2D-CE11-EF41-A583-4FC0634563D1}" type="presOf" srcId="{F8226365-A72C-3742-B3D0-C8943993CF0C}" destId="{5F395FEF-F4F4-1740-8C2D-780166148FE9}" srcOrd="0" destOrd="0" presId="urn:microsoft.com/office/officeart/2005/8/layout/process1"/>
    <dgm:cxn modelId="{7253A137-781F-3F42-AEA3-8316F5905763}" srcId="{92D514DB-1F3B-A64F-85CF-C356E89D4DCF}" destId="{BDAC2A9C-CEED-7844-8386-55FE725FAD35}" srcOrd="3" destOrd="0" parTransId="{FF14A9F0-A67D-9346-89D7-306DAFCAEB33}" sibTransId="{C52EA479-D264-FE40-BF9B-CF61EC1D7AE6}"/>
    <dgm:cxn modelId="{AA9D7C45-DC4C-9849-8ABD-17EF9F98AB36}" srcId="{92D514DB-1F3B-A64F-85CF-C356E89D4DCF}" destId="{D0AA7473-FC80-1E41-BCDF-5B7612848FAC}" srcOrd="1" destOrd="0" parTransId="{2DB68272-F571-6E41-8BC7-B1577D12453F}" sibTransId="{3B368EA0-0844-1D4D-AC76-40BBB1B45CAB}"/>
    <dgm:cxn modelId="{D8F30447-0873-424A-A721-D232A27A0217}" type="presOf" srcId="{F8226365-A72C-3742-B3D0-C8943993CF0C}" destId="{B06AB54A-FE5A-6646-AA37-E95C995F9CCE}" srcOrd="1" destOrd="0" presId="urn:microsoft.com/office/officeart/2005/8/layout/process1"/>
    <dgm:cxn modelId="{0411814A-166F-E14D-B22C-B553DEEF6E49}" type="presOf" srcId="{D0AA7473-FC80-1E41-BCDF-5B7612848FAC}" destId="{07EA7962-E82C-6246-A7D7-0AAEB597C255}" srcOrd="0" destOrd="0" presId="urn:microsoft.com/office/officeart/2005/8/layout/process1"/>
    <dgm:cxn modelId="{002DE94C-3982-3F43-A284-FCB291778A85}" type="presOf" srcId="{3B368EA0-0844-1D4D-AC76-40BBB1B45CAB}" destId="{3335710B-3BE3-5F40-B797-8D34D8F6F11F}" srcOrd="0" destOrd="0" presId="urn:microsoft.com/office/officeart/2005/8/layout/process1"/>
    <dgm:cxn modelId="{F43EBB6A-F02C-3B4C-89FE-994CEAD18F4C}" srcId="{92D514DB-1F3B-A64F-85CF-C356E89D4DCF}" destId="{58B1AF9F-61D4-ED44-810A-C91F963DBCBE}" srcOrd="0" destOrd="0" parTransId="{09C130D7-1166-F44D-909B-F8094B60E1A8}" sibTransId="{B8A80B66-2D98-4C4E-B19A-617D2510E53C}"/>
    <dgm:cxn modelId="{A9E2C0AD-9693-4843-B5AD-32752297288E}" type="presOf" srcId="{BDAC2A9C-CEED-7844-8386-55FE725FAD35}" destId="{7F08228D-7F50-3D4D-A6B1-BE148F7B83AD}" srcOrd="0" destOrd="0" presId="urn:microsoft.com/office/officeart/2005/8/layout/process1"/>
    <dgm:cxn modelId="{FF55A3B6-BD35-E64E-92F4-C76F16009AF4}" type="presOf" srcId="{B8A80B66-2D98-4C4E-B19A-617D2510E53C}" destId="{A0A94333-FFC8-054D-ABC0-3734BB79B78F}" srcOrd="1" destOrd="0" presId="urn:microsoft.com/office/officeart/2005/8/layout/process1"/>
    <dgm:cxn modelId="{12FBE6C6-48CD-A045-8373-1B0282AF31A2}" type="presOf" srcId="{E13B89C3-3E2A-024C-BAA8-BE5B3A4E3CEE}" destId="{73AF5FEE-0E35-D748-B7D1-24FD7F756F68}" srcOrd="0" destOrd="0" presId="urn:microsoft.com/office/officeart/2005/8/layout/process1"/>
    <dgm:cxn modelId="{00BEACD9-5508-E24D-B24B-E4C8C6451B7E}" srcId="{92D514DB-1F3B-A64F-85CF-C356E89D4DCF}" destId="{E13B89C3-3E2A-024C-BAA8-BE5B3A4E3CEE}" srcOrd="2" destOrd="0" parTransId="{6E02B70C-5356-DC4C-86CB-FE50F9BDCC4B}" sibTransId="{F8226365-A72C-3742-B3D0-C8943993CF0C}"/>
    <dgm:cxn modelId="{297372DA-52D0-0B49-B18A-45F39DEE77F1}" type="presOf" srcId="{3B368EA0-0844-1D4D-AC76-40BBB1B45CAB}" destId="{C476B4C5-E6A1-2243-8A4A-FA997D8E2B99}" srcOrd="1" destOrd="0" presId="urn:microsoft.com/office/officeart/2005/8/layout/process1"/>
    <dgm:cxn modelId="{33457BDC-9938-AE47-84D0-1F44241575BD}" type="presOf" srcId="{B8A80B66-2D98-4C4E-B19A-617D2510E53C}" destId="{1E3CE453-0BEE-EF40-AC90-F145459C125D}" srcOrd="0" destOrd="0" presId="urn:microsoft.com/office/officeart/2005/8/layout/process1"/>
    <dgm:cxn modelId="{6EC40DE6-CC7A-CB4C-9453-29D6B44CC3B4}" type="presOf" srcId="{92D514DB-1F3B-A64F-85CF-C356E89D4DCF}" destId="{495357F4-1B7F-DA4C-B8D7-31782009C2FF}" srcOrd="0" destOrd="0" presId="urn:microsoft.com/office/officeart/2005/8/layout/process1"/>
    <dgm:cxn modelId="{20C9F6E1-B4FA-0B43-8118-D11A0141A81B}" type="presParOf" srcId="{495357F4-1B7F-DA4C-B8D7-31782009C2FF}" destId="{2A104920-A8A0-2743-A09B-F067DE022C57}" srcOrd="0" destOrd="0" presId="urn:microsoft.com/office/officeart/2005/8/layout/process1"/>
    <dgm:cxn modelId="{308AE9D5-C511-D14F-A88C-9E977C2B6C9E}" type="presParOf" srcId="{495357F4-1B7F-DA4C-B8D7-31782009C2FF}" destId="{1E3CE453-0BEE-EF40-AC90-F145459C125D}" srcOrd="1" destOrd="0" presId="urn:microsoft.com/office/officeart/2005/8/layout/process1"/>
    <dgm:cxn modelId="{ADB60F36-86E3-AE4B-BB8D-04BBFB4EDF7A}" type="presParOf" srcId="{1E3CE453-0BEE-EF40-AC90-F145459C125D}" destId="{A0A94333-FFC8-054D-ABC0-3734BB79B78F}" srcOrd="0" destOrd="0" presId="urn:microsoft.com/office/officeart/2005/8/layout/process1"/>
    <dgm:cxn modelId="{75A00FC1-06A0-2546-8C69-1F3937E1AB68}" type="presParOf" srcId="{495357F4-1B7F-DA4C-B8D7-31782009C2FF}" destId="{07EA7962-E82C-6246-A7D7-0AAEB597C255}" srcOrd="2" destOrd="0" presId="urn:microsoft.com/office/officeart/2005/8/layout/process1"/>
    <dgm:cxn modelId="{D7C1A86B-04DB-F741-9A51-A1FC8B971F92}" type="presParOf" srcId="{495357F4-1B7F-DA4C-B8D7-31782009C2FF}" destId="{3335710B-3BE3-5F40-B797-8D34D8F6F11F}" srcOrd="3" destOrd="0" presId="urn:microsoft.com/office/officeart/2005/8/layout/process1"/>
    <dgm:cxn modelId="{7E734F6E-D16B-3C45-81C2-69FE00040CE1}" type="presParOf" srcId="{3335710B-3BE3-5F40-B797-8D34D8F6F11F}" destId="{C476B4C5-E6A1-2243-8A4A-FA997D8E2B99}" srcOrd="0" destOrd="0" presId="urn:microsoft.com/office/officeart/2005/8/layout/process1"/>
    <dgm:cxn modelId="{31217A58-F9B2-6348-B1A8-0045E88E4E72}" type="presParOf" srcId="{495357F4-1B7F-DA4C-B8D7-31782009C2FF}" destId="{73AF5FEE-0E35-D748-B7D1-24FD7F756F68}" srcOrd="4" destOrd="0" presId="urn:microsoft.com/office/officeart/2005/8/layout/process1"/>
    <dgm:cxn modelId="{F432E1E9-5619-2E4F-A759-21D1BA5CBAA3}" type="presParOf" srcId="{495357F4-1B7F-DA4C-B8D7-31782009C2FF}" destId="{5F395FEF-F4F4-1740-8C2D-780166148FE9}" srcOrd="5" destOrd="0" presId="urn:microsoft.com/office/officeart/2005/8/layout/process1"/>
    <dgm:cxn modelId="{8B99D47A-E7C0-604B-BF6A-6F865BDC585A}" type="presParOf" srcId="{5F395FEF-F4F4-1740-8C2D-780166148FE9}" destId="{B06AB54A-FE5A-6646-AA37-E95C995F9CCE}" srcOrd="0" destOrd="0" presId="urn:microsoft.com/office/officeart/2005/8/layout/process1"/>
    <dgm:cxn modelId="{999CF255-A4C0-A649-BAA9-1FC3864BB6D7}" type="presParOf" srcId="{495357F4-1B7F-DA4C-B8D7-31782009C2FF}" destId="{7F08228D-7F50-3D4D-A6B1-BE148F7B83AD}" srcOrd="6" destOrd="0" presId="urn:microsoft.com/office/officeart/2005/8/layout/process1"/>
  </dgm:cxnLst>
  <dgm:bg/>
  <dgm:whole>
    <a:ln w="9525" cap="flat" cmpd="sng" algn="ctr">
      <a:noFill/>
      <a:prstDash val="solid"/>
      <a:round/>
      <a:headEnd type="none" w="med" len="med"/>
      <a:tailEnd type="none" w="med" len="med"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104920-A8A0-2743-A09B-F067DE022C57}">
      <dsp:nvSpPr>
        <dsp:cNvPr id="0" name=""/>
        <dsp:cNvSpPr/>
      </dsp:nvSpPr>
      <dsp:spPr>
        <a:xfrm>
          <a:off x="4796" y="853657"/>
          <a:ext cx="2097018" cy="1494125"/>
        </a:xfrm>
        <a:prstGeom prst="roundRect">
          <a:avLst>
            <a:gd name="adj" fmla="val 10000"/>
          </a:avLst>
        </a:prstGeom>
        <a:solidFill>
          <a:srgbClr val="AB4AF5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Forum Hair Data</a:t>
          </a:r>
        </a:p>
      </dsp:txBody>
      <dsp:txXfrm>
        <a:off x="48557" y="897418"/>
        <a:ext cx="2009496" cy="1406603"/>
      </dsp:txXfrm>
    </dsp:sp>
    <dsp:sp modelId="{1E3CE453-0BEE-EF40-AC90-F145459C125D}">
      <dsp:nvSpPr>
        <dsp:cNvPr id="0" name=""/>
        <dsp:cNvSpPr/>
      </dsp:nvSpPr>
      <dsp:spPr>
        <a:xfrm>
          <a:off x="2311516" y="1340690"/>
          <a:ext cx="444567" cy="52006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2311516" y="1444702"/>
        <a:ext cx="311197" cy="312036"/>
      </dsp:txXfrm>
    </dsp:sp>
    <dsp:sp modelId="{07EA7962-E82C-6246-A7D7-0AAEB597C255}">
      <dsp:nvSpPr>
        <dsp:cNvPr id="0" name=""/>
        <dsp:cNvSpPr/>
      </dsp:nvSpPr>
      <dsp:spPr>
        <a:xfrm>
          <a:off x="2940622" y="853657"/>
          <a:ext cx="2097018" cy="1494125"/>
        </a:xfrm>
        <a:prstGeom prst="roundRect">
          <a:avLst>
            <a:gd name="adj" fmla="val 10000"/>
          </a:avLst>
        </a:prstGeom>
        <a:solidFill>
          <a:srgbClr val="AB4AF5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Machine Learning</a:t>
          </a:r>
        </a:p>
      </dsp:txBody>
      <dsp:txXfrm>
        <a:off x="2984383" y="897418"/>
        <a:ext cx="2009496" cy="1406603"/>
      </dsp:txXfrm>
    </dsp:sp>
    <dsp:sp modelId="{3335710B-3BE3-5F40-B797-8D34D8F6F11F}">
      <dsp:nvSpPr>
        <dsp:cNvPr id="0" name=""/>
        <dsp:cNvSpPr/>
      </dsp:nvSpPr>
      <dsp:spPr>
        <a:xfrm>
          <a:off x="5247343" y="1340690"/>
          <a:ext cx="444567" cy="52006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5247343" y="1444702"/>
        <a:ext cx="311197" cy="312036"/>
      </dsp:txXfrm>
    </dsp:sp>
    <dsp:sp modelId="{73AF5FEE-0E35-D748-B7D1-24FD7F756F68}">
      <dsp:nvSpPr>
        <dsp:cNvPr id="0" name=""/>
        <dsp:cNvSpPr/>
      </dsp:nvSpPr>
      <dsp:spPr>
        <a:xfrm>
          <a:off x="5876448" y="853657"/>
          <a:ext cx="2097018" cy="1494125"/>
        </a:xfrm>
        <a:prstGeom prst="roundRect">
          <a:avLst>
            <a:gd name="adj" fmla="val 10000"/>
          </a:avLst>
        </a:prstGeom>
        <a:solidFill>
          <a:srgbClr val="AB4AF5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Predict user hair characteristics from their current successful product list</a:t>
          </a:r>
        </a:p>
      </dsp:txBody>
      <dsp:txXfrm>
        <a:off x="5920209" y="897418"/>
        <a:ext cx="2009496" cy="1406603"/>
      </dsp:txXfrm>
    </dsp:sp>
    <dsp:sp modelId="{5F395FEF-F4F4-1740-8C2D-780166148FE9}">
      <dsp:nvSpPr>
        <dsp:cNvPr id="0" name=""/>
        <dsp:cNvSpPr/>
      </dsp:nvSpPr>
      <dsp:spPr>
        <a:xfrm>
          <a:off x="8183169" y="1340690"/>
          <a:ext cx="444567" cy="52006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8183169" y="1444702"/>
        <a:ext cx="311197" cy="312036"/>
      </dsp:txXfrm>
    </dsp:sp>
    <dsp:sp modelId="{7F08228D-7F50-3D4D-A6B1-BE148F7B83AD}">
      <dsp:nvSpPr>
        <dsp:cNvPr id="0" name=""/>
        <dsp:cNvSpPr/>
      </dsp:nvSpPr>
      <dsp:spPr>
        <a:xfrm>
          <a:off x="8812275" y="853657"/>
          <a:ext cx="2097018" cy="1494125"/>
        </a:xfrm>
        <a:prstGeom prst="roundRect">
          <a:avLst>
            <a:gd name="adj" fmla="val 10000"/>
          </a:avLst>
        </a:prstGeom>
        <a:solidFill>
          <a:srgbClr val="AB4AF5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Informed users can then me better decisions abut future products</a:t>
          </a:r>
        </a:p>
      </dsp:txBody>
      <dsp:txXfrm>
        <a:off x="8856036" y="897418"/>
        <a:ext cx="2009496" cy="140660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10.png>
</file>

<file path=ppt/media/image11.tiff>
</file>

<file path=ppt/media/image12.tiff>
</file>

<file path=ppt/media/image13.tiff>
</file>

<file path=ppt/media/image14.png>
</file>

<file path=ppt/media/image15.tiff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D00D40-7EEF-B746-B557-5309F483882D}" type="datetimeFigureOut">
              <a:rPr lang="en-US" smtClean="0"/>
              <a:t>9/11/19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96F7CA-00DC-2945-B2EF-9D376265C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2782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F7CA-00DC-2945-B2EF-9D376265C9A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0352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DevaCurl</a:t>
            </a:r>
            <a:endParaRPr lang="en-US" dirty="0"/>
          </a:p>
          <a:p>
            <a:r>
              <a:rPr lang="en-US" dirty="0" err="1"/>
              <a:t>Jessicurl</a:t>
            </a:r>
            <a:endParaRPr lang="en-US" dirty="0"/>
          </a:p>
          <a:p>
            <a:r>
              <a:rPr lang="en-US" dirty="0"/>
              <a:t>Suave</a:t>
            </a:r>
          </a:p>
          <a:p>
            <a:r>
              <a:rPr lang="en-US" dirty="0"/>
              <a:t>ASIAM</a:t>
            </a:r>
          </a:p>
          <a:p>
            <a:r>
              <a:rPr lang="en-US" dirty="0"/>
              <a:t>Cantu</a:t>
            </a:r>
          </a:p>
          <a:p>
            <a:r>
              <a:rPr lang="en-US" dirty="0"/>
              <a:t>Shea</a:t>
            </a:r>
          </a:p>
          <a:p>
            <a:r>
              <a:rPr lang="en-US" dirty="0"/>
              <a:t>Kinky Curly</a:t>
            </a:r>
          </a:p>
          <a:p>
            <a:r>
              <a:rPr lang="en-US" dirty="0"/>
              <a:t>Not Your Mothers Naturals</a:t>
            </a:r>
          </a:p>
          <a:p>
            <a:r>
              <a:rPr lang="en-US" dirty="0"/>
              <a:t>Herbal Essence</a:t>
            </a:r>
          </a:p>
          <a:p>
            <a:r>
              <a:rPr lang="en-US" dirty="0"/>
              <a:t>Garnier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F7CA-00DC-2945-B2EF-9D376265C9A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9868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F7CA-00DC-2945-B2EF-9D376265C9A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2208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9B850-8D94-CC4A-97CD-F59CFFD984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9A64A9-C828-404C-84EC-828C2118AB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96309E-366E-FF4E-B969-B1A28904F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F2F3D-3EE6-C14F-A2F6-E5E0EECE371C}" type="datetimeFigureOut">
              <a:rPr lang="en-US" smtClean="0"/>
              <a:t>9/5/19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251290-31CC-B148-8BBA-E10AFDFA8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DECFA7-1D71-4644-874B-678ED8BC3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6E516-8043-B148-A654-2CFB951967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5651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63D3B-EE36-EF4C-BEC7-72AD0BB8EE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CF5F07-E4CC-CA47-8AFE-7762E880C1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42CB73-FC7B-0842-B2AF-B49D8CEEF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F2F3D-3EE6-C14F-A2F6-E5E0EECE371C}" type="datetimeFigureOut">
              <a:rPr lang="en-US" smtClean="0"/>
              <a:t>9/5/19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0C2784-2B19-9249-AF8C-ACE131A3C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02CAAB-1F7F-0347-8E00-9940B1892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6E516-8043-B148-A654-2CFB951967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435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38CCDC1-78FB-B241-8132-B05D0D611F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F5B71C-F7C5-A440-95F5-4D0C3F939F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F054EB-EE58-1E43-A565-FA47AD0F39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F2F3D-3EE6-C14F-A2F6-E5E0EECE371C}" type="datetimeFigureOut">
              <a:rPr lang="en-US" smtClean="0"/>
              <a:t>9/5/19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C8BFE0-CCF7-4341-A46A-FAD546E34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D18B88-2638-D949-9523-A8D4E1B96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6E516-8043-B148-A654-2CFB951967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5811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00377-B183-AB4F-A851-040AF9FD2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BCAA13-B9CB-C643-8A84-231B62B082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AA14C6-C584-5942-BA0C-5A29A14FEA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F2F3D-3EE6-C14F-A2F6-E5E0EECE371C}" type="datetimeFigureOut">
              <a:rPr lang="en-US" smtClean="0"/>
              <a:t>9/5/19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45E63A-B3D6-6240-97A5-9F556784F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9CCC83-3444-2D45-B8CF-2E1CD5FD2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6E516-8043-B148-A654-2CFB951967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2413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6A678-64F3-704E-8525-B9E9BB168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19BC4B-C8D6-5940-8D62-49D3EDFD5B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D49378-7928-A047-A4BA-E0791601F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F2F3D-3EE6-C14F-A2F6-E5E0EECE371C}" type="datetimeFigureOut">
              <a:rPr lang="en-US" smtClean="0"/>
              <a:t>9/5/19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EE44C6-32D1-2240-9689-F4CB66F33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ABA72-19B2-2144-94C2-706AB88AB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6E516-8043-B148-A654-2CFB951967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9543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81B5C-BDAA-CF45-8C0F-180ECD69BF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48E3CD-2DEB-5840-BF85-6D11BD3A3A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B017BD-9C6F-C044-A6B9-719F25AFCF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56A010-3BEC-6541-81E6-81C00502A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F2F3D-3EE6-C14F-A2F6-E5E0EECE371C}" type="datetimeFigureOut">
              <a:rPr lang="en-US" smtClean="0"/>
              <a:t>9/5/19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1DE0A6-E4FF-614F-A925-A6CFC42BB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F6255C-733E-EA4D-A809-1020289AD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6E516-8043-B148-A654-2CFB951967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396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E65740-4A7C-8E44-80D8-06ACA8CA9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83B5F1-2FCC-B445-8BC4-36F4F170CA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0CC73C-6DE3-234C-B4C0-745A5BA226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F0E4FF-A309-F74F-A93A-ADAA8D5741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30645B9-9C1B-2946-8CD4-F791334BBE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7D69CB-9EEE-C349-B1D7-FBCE4214CA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F2F3D-3EE6-C14F-A2F6-E5E0EECE371C}" type="datetimeFigureOut">
              <a:rPr lang="en-US" smtClean="0"/>
              <a:t>9/5/19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375BC3E-0C3B-C54B-823E-B140B5689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569771B-BA2E-F84C-9F4C-5CF8B9BB6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6E516-8043-B148-A654-2CFB951967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9940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C3FC7-83CD-F640-9ABC-5B523F8430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D752D8-D972-5E42-97D9-80ECBB20E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F2F3D-3EE6-C14F-A2F6-E5E0EECE371C}" type="datetimeFigureOut">
              <a:rPr lang="en-US" smtClean="0"/>
              <a:t>9/5/19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BDB1A8-5578-714A-9E6C-F351E8E870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8530D7-28A1-EB41-AF5A-E4204119C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6E516-8043-B148-A654-2CFB951967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2524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E6CB55E-0A2D-EF4A-9401-DDF2AED4F8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F2F3D-3EE6-C14F-A2F6-E5E0EECE371C}" type="datetimeFigureOut">
              <a:rPr lang="en-US" smtClean="0"/>
              <a:t>9/5/19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51C730-73A6-9F40-8E4F-48E96146C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0388B1-DD90-724F-AA92-85FDE9026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6E516-8043-B148-A654-2CFB951967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8911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8FBF6-A941-D14A-81DD-7F8F9820D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DD53AB-2874-4B43-94A4-1C79720063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4BA813-4268-5C43-AA9D-4AAA803364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A6A60E-B390-4F47-A5C6-81BEDA113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F2F3D-3EE6-C14F-A2F6-E5E0EECE371C}" type="datetimeFigureOut">
              <a:rPr lang="en-US" smtClean="0"/>
              <a:t>9/5/19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3DB2AA-977E-7640-B810-D905D01766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37FE89-4963-F24C-8B00-857E2F8E0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6E516-8043-B148-A654-2CFB951967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5979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62C041-9F30-BE48-85FC-4B37D6914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97DDD5-7047-F249-9302-7C1ED54B42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F16D25-E173-8D45-89ED-FCB60131D5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1972D4-F260-5B4D-B0AD-1EB97B46F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F2F3D-3EE6-C14F-A2F6-E5E0EECE371C}" type="datetimeFigureOut">
              <a:rPr lang="en-US" smtClean="0"/>
              <a:t>9/5/19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21C2F7-94F0-784D-AB28-97A006118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CBE8F6-0A93-0E41-8CC7-25D497997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6E516-8043-B148-A654-2CFB951967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979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F615C6-F0F9-5649-94E5-EF89F5219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8539C8-BBBB-7E40-90DB-D3A78A0D34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B71150-7465-0A4E-B705-A9DD49B151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1F2F3D-3EE6-C14F-A2F6-E5E0EECE371C}" type="datetimeFigureOut">
              <a:rPr lang="en-US" smtClean="0"/>
              <a:t>9/5/19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11B85E-E9FF-1944-A261-4725F54B40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18FC11-A67E-944B-8485-28EF96E5DE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F6E516-8043-B148-A654-2CFB951967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375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1" r:id="rId2"/>
    <p:sldLayoutId id="2147483752" r:id="rId3"/>
    <p:sldLayoutId id="2147483753" r:id="rId4"/>
    <p:sldLayoutId id="2147483754" r:id="rId5"/>
    <p:sldLayoutId id="2147483755" r:id="rId6"/>
    <p:sldLayoutId id="2147483756" r:id="rId7"/>
    <p:sldLayoutId id="2147483757" r:id="rId8"/>
    <p:sldLayoutId id="2147483758" r:id="rId9"/>
    <p:sldLayoutId id="2147483759" r:id="rId10"/>
    <p:sldLayoutId id="214748376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7" Type="http://schemas.openxmlformats.org/officeDocument/2006/relationships/image" Target="../media/image5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35258-0474-5D4F-8BD7-0E4BC41685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282701" y="7695864"/>
            <a:ext cx="9144000" cy="2387600"/>
          </a:xfrm>
        </p:spPr>
        <p:txBody>
          <a:bodyPr/>
          <a:lstStyle/>
          <a:p>
            <a:r>
              <a:rPr lang="en-US" dirty="0"/>
              <a:t>Naturally Curly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61F172-E0C5-444D-A617-8EF74D34ED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347037" y="5562041"/>
            <a:ext cx="1794164" cy="461962"/>
          </a:xfrm>
        </p:spPr>
        <p:txBody>
          <a:bodyPr/>
          <a:lstStyle/>
          <a:p>
            <a:pPr algn="r"/>
            <a:r>
              <a:rPr lang="en-US" dirty="0"/>
              <a:t>Kate Hayes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218DF0-5973-FB41-B5A3-DD09F4E45BB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1000"/>
          </a:blip>
          <a:stretch>
            <a:fillRect/>
          </a:stretch>
        </p:blipFill>
        <p:spPr>
          <a:xfrm>
            <a:off x="0" y="-40841"/>
            <a:ext cx="5080000" cy="5715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0EC487D-4C09-D848-91C4-26477D97893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66000"/>
          </a:blip>
          <a:srcRect b="6875"/>
          <a:stretch/>
        </p:blipFill>
        <p:spPr>
          <a:xfrm>
            <a:off x="3289299" y="-1"/>
            <a:ext cx="4399973" cy="24833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50D3233-63B9-6D45-A90C-897C5DF92EFC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97000"/>
          </a:blip>
          <a:stretch>
            <a:fillRect/>
          </a:stretch>
        </p:blipFill>
        <p:spPr>
          <a:xfrm>
            <a:off x="0" y="4000499"/>
            <a:ext cx="3782291" cy="283671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99C455C-D781-7A45-8147-26146A792EE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 amt="37000"/>
          </a:blip>
          <a:srcRect b="2344"/>
          <a:stretch/>
        </p:blipFill>
        <p:spPr>
          <a:xfrm>
            <a:off x="6858000" y="-54661"/>
            <a:ext cx="5407891" cy="689187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28F60DE-F680-2746-A83F-AC39F29B44A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14714"/>
          <a:stretch/>
        </p:blipFill>
        <p:spPr>
          <a:xfrm>
            <a:off x="3782291" y="2440205"/>
            <a:ext cx="3906981" cy="439701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E5D66A7-2C2B-7C42-A3D6-3F336605246C}"/>
              </a:ext>
            </a:extLst>
          </p:cNvPr>
          <p:cNvSpPr txBox="1"/>
          <p:nvPr/>
        </p:nvSpPr>
        <p:spPr>
          <a:xfrm>
            <a:off x="7564582" y="4638711"/>
            <a:ext cx="45766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400" dirty="0">
                <a:solidFill>
                  <a:srgbClr val="7030A0"/>
                </a:solidFill>
              </a:rPr>
              <a:t>Naturally Curly</a:t>
            </a:r>
          </a:p>
        </p:txBody>
      </p:sp>
    </p:spTree>
    <p:extLst>
      <p:ext uri="{BB962C8B-B14F-4D97-AF65-F5344CB8AC3E}">
        <p14:creationId xmlns:p14="http://schemas.microsoft.com/office/powerpoint/2010/main" val="14875769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69063-6C5F-4746-A640-DF70DB9C38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But how well do people know their hair?!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B5A9A94-FBBE-9D4B-8C06-246A4F2A8CC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6000"/>
          </a:blip>
          <a:srcRect l="2007" t="19136" r="2007" b="40537"/>
          <a:stretch/>
        </p:blipFill>
        <p:spPr>
          <a:xfrm>
            <a:off x="-1" y="3656559"/>
            <a:ext cx="12192001" cy="3201441"/>
          </a:xfrm>
          <a:prstGeom prst="rect">
            <a:avLst/>
          </a:prstGeom>
          <a:noFill/>
        </p:spPr>
      </p:pic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34F28843-9C22-5A46-A51D-B86C65E6FA6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65079894"/>
              </p:ext>
            </p:extLst>
          </p:nvPr>
        </p:nvGraphicFramePr>
        <p:xfrm>
          <a:off x="638955" y="746692"/>
          <a:ext cx="10914090" cy="32014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9585646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B739D1-F230-554A-B263-8508C2C8D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D14B21-F743-E748-AAF0-56F2AFC31F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87815" cy="435133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Cleaning text data</a:t>
            </a:r>
          </a:p>
          <a:p>
            <a:pPr lvl="1"/>
            <a:r>
              <a:rPr lang="en-US" sz="1800" dirty="0"/>
              <a:t>“Mix of 3A and 3B” vs “'3b-3c”vs”3b/3c”</a:t>
            </a:r>
            <a:endParaRPr lang="en-US" dirty="0"/>
          </a:p>
          <a:p>
            <a:r>
              <a:rPr lang="en-US" dirty="0">
                <a:solidFill>
                  <a:srgbClr val="7030A0"/>
                </a:solidFill>
              </a:rPr>
              <a:t>Addressing uneven class distributions</a:t>
            </a:r>
          </a:p>
          <a:p>
            <a:r>
              <a:rPr lang="en-US" dirty="0">
                <a:solidFill>
                  <a:srgbClr val="7030A0"/>
                </a:solidFill>
              </a:rPr>
              <a:t>Creating a product dictionary</a:t>
            </a:r>
          </a:p>
          <a:p>
            <a:r>
              <a:rPr lang="en-US" dirty="0">
                <a:solidFill>
                  <a:srgbClr val="7030A0"/>
                </a:solidFill>
              </a:rPr>
              <a:t>Considering context of words, not just presence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8B4B686-2413-2B48-A022-689E25FB1C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3184204"/>
              </p:ext>
            </p:extLst>
          </p:nvPr>
        </p:nvGraphicFramePr>
        <p:xfrm>
          <a:off x="6828692" y="1690688"/>
          <a:ext cx="4525108" cy="448056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230004">
                  <a:extLst>
                    <a:ext uri="{9D8B030D-6E8A-4147-A177-3AD203B41FA5}">
                      <a16:colId xmlns:a16="http://schemas.microsoft.com/office/drawing/2014/main" val="2450184857"/>
                    </a:ext>
                  </a:extLst>
                </a:gridCol>
                <a:gridCol w="2295104">
                  <a:extLst>
                    <a:ext uri="{9D8B030D-6E8A-4147-A177-3AD203B41FA5}">
                      <a16:colId xmlns:a16="http://schemas.microsoft.com/office/drawing/2014/main" val="1918661146"/>
                    </a:ext>
                  </a:extLst>
                </a:gridCol>
              </a:tblGrid>
              <a:tr h="273204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Curl Pattern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Number of Occurrences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8058982"/>
                  </a:ext>
                </a:extLst>
              </a:tr>
              <a:tr h="218564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4A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4A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8323156"/>
                  </a:ext>
                </a:extLst>
              </a:tr>
              <a:tr h="218564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2a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9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314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9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1283471"/>
                  </a:ext>
                </a:extLst>
              </a:tr>
              <a:tr h="218564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2b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4A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762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4A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1142973"/>
                  </a:ext>
                </a:extLst>
              </a:tr>
              <a:tr h="218564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2c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9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1066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9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5243056"/>
                  </a:ext>
                </a:extLst>
              </a:tr>
              <a:tr h="218564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3a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4A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2019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4A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8642357"/>
                  </a:ext>
                </a:extLst>
              </a:tr>
              <a:tr h="218564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3b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9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1455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9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3500002"/>
                  </a:ext>
                </a:extLst>
              </a:tr>
              <a:tr h="218564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3c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4A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859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4A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7605256"/>
                  </a:ext>
                </a:extLst>
              </a:tr>
              <a:tr h="218564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4a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9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714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9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0006282"/>
                  </a:ext>
                </a:extLst>
              </a:tr>
              <a:tr h="218564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4b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4A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176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4A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750228"/>
                  </a:ext>
                </a:extLst>
              </a:tr>
              <a:tr h="218564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4c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9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23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9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25154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527873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81D51-FFD0-AE45-AA96-20BC96DC8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FBEE48-52C1-0D41-A85A-D1EE7070C7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9062"/>
            <a:ext cx="10515600" cy="3344252"/>
          </a:xfrm>
        </p:spPr>
        <p:txBody>
          <a:bodyPr/>
          <a:lstStyle/>
          <a:p>
            <a:r>
              <a:rPr lang="en-US" dirty="0"/>
              <a:t>Heavy usage of regular expressions to clean the data up</a:t>
            </a:r>
          </a:p>
          <a:p>
            <a:r>
              <a:rPr lang="en-US" dirty="0"/>
              <a:t>Label and remove the four characteristics from each signature if present</a:t>
            </a:r>
          </a:p>
          <a:p>
            <a:r>
              <a:rPr lang="en-US" dirty="0"/>
              <a:t>Inspect various </a:t>
            </a:r>
            <a:r>
              <a:rPr lang="en-US" dirty="0" err="1"/>
              <a:t>Ngrams</a:t>
            </a:r>
            <a:r>
              <a:rPr lang="en-US" dirty="0"/>
              <a:t> for possible products</a:t>
            </a:r>
          </a:p>
          <a:p>
            <a:r>
              <a:rPr lang="en-US" dirty="0"/>
              <a:t>Perform vectorization on the product brand and use that as the feature and try to predict each characteristic category in return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21AFD92-1B08-694B-887D-7B0FD59940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3482" y="4358094"/>
            <a:ext cx="6285036" cy="2338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433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FFD62D-2195-914A-A2EA-8D237D1B6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5D98C07-1861-024E-BC0B-CDCD1C90C51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77334" y="2160589"/>
                <a:ext cx="5143174" cy="4254066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Models Used:</a:t>
                </a:r>
              </a:p>
              <a:p>
                <a:pPr lvl="1"/>
                <a:r>
                  <a:rPr lang="en-US" dirty="0" err="1"/>
                  <a:t>LinearSVC</a:t>
                </a:r>
                <a:r>
                  <a:rPr lang="en-US" dirty="0"/>
                  <a:t> </a:t>
                </a:r>
              </a:p>
              <a:p>
                <a:pPr lvl="1"/>
                <a:r>
                  <a:rPr lang="en-US" dirty="0" err="1"/>
                  <a:t>LogisticRegression</a:t>
                </a:r>
                <a:r>
                  <a:rPr lang="en-US" dirty="0"/>
                  <a:t> </a:t>
                </a:r>
              </a:p>
              <a:p>
                <a:pPr lvl="1"/>
                <a:r>
                  <a:rPr lang="en-US" dirty="0" err="1"/>
                  <a:t>MultinomialNB</a:t>
                </a:r>
                <a:r>
                  <a:rPr lang="en-US" dirty="0"/>
                  <a:t> </a:t>
                </a:r>
              </a:p>
              <a:p>
                <a:pPr lvl="1"/>
                <a:r>
                  <a:rPr lang="en-US" dirty="0" err="1"/>
                  <a:t>RandomForestClassifier</a:t>
                </a:r>
                <a:endParaRPr lang="en-US" dirty="0"/>
              </a:p>
              <a:p>
                <a:r>
                  <a:rPr lang="en-US" i="1" dirty="0"/>
                  <a:t>F1 Score </a:t>
                </a:r>
                <a:r>
                  <a:rPr lang="en-US" dirty="0"/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2∗(</m:t>
                        </m:r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𝑅𝑒𝑐𝑎𝑙𝑙</m:t>
                        </m:r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 ∗ </m:t>
                        </m:r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𝑃𝑟𝑒𝑐𝑖𝑠𝑖𝑜𝑛</m:t>
                        </m:r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𝑅𝑒𝑐𝑎𝑙𝑙</m:t>
                        </m:r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 + </m:t>
                        </m:r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𝑃𝑟𝑒𝑐𝑖𝑠𝑖𝑜𝑛</m:t>
                        </m:r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)</m:t>
                        </m:r>
                        <m:r>
                          <m:rPr>
                            <m:nor/>
                          </m:rPr>
                          <a:rPr lang="en-US" dirty="0"/>
                          <m:t> </m:t>
                        </m:r>
                      </m:den>
                    </m:f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5D98C07-1861-024E-BC0B-CDCD1C90C51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7334" y="2160589"/>
                <a:ext cx="5143174" cy="4254066"/>
              </a:xfrm>
              <a:blipFill>
                <a:blip r:embed="rId2"/>
                <a:stretch>
                  <a:fillRect l="-1970" t="-23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49A2951-AF37-0C4E-8010-6610824357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4595184"/>
              </p:ext>
            </p:extLst>
          </p:nvPr>
        </p:nvGraphicFramePr>
        <p:xfrm>
          <a:off x="6688015" y="1048056"/>
          <a:ext cx="4525108" cy="265176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230004">
                  <a:extLst>
                    <a:ext uri="{9D8B030D-6E8A-4147-A177-3AD203B41FA5}">
                      <a16:colId xmlns:a16="http://schemas.microsoft.com/office/drawing/2014/main" val="2450184857"/>
                    </a:ext>
                  </a:extLst>
                </a:gridCol>
                <a:gridCol w="2295104">
                  <a:extLst>
                    <a:ext uri="{9D8B030D-6E8A-4147-A177-3AD203B41FA5}">
                      <a16:colId xmlns:a16="http://schemas.microsoft.com/office/drawing/2014/main" val="1918661146"/>
                    </a:ext>
                  </a:extLst>
                </a:gridCol>
              </a:tblGrid>
              <a:tr h="273204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Curl Characteristic Predicted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Accuracy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8058982"/>
                  </a:ext>
                </a:extLst>
              </a:tr>
              <a:tr h="218564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Texture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4A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77%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4A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8323156"/>
                  </a:ext>
                </a:extLst>
              </a:tr>
              <a:tr h="218564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Density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9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58 %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9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1283471"/>
                  </a:ext>
                </a:extLst>
              </a:tr>
              <a:tr h="218564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Porosity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4A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762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4A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1142973"/>
                  </a:ext>
                </a:extLst>
              </a:tr>
              <a:tr h="184347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Curl Pattern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9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1066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9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52430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435403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6F2DC0-7A99-1D4B-8BB8-F1A1DECB6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 &amp;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8D8E3E-DAF7-E34C-9C7C-721A6049A5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models for each characteristic that was attempting to be predicted performed better than random guessing</a:t>
            </a:r>
          </a:p>
          <a:p>
            <a:r>
              <a:rPr lang="en-US" dirty="0"/>
              <a:t>The product predictor text needs to be cleaned up more and non-relevant signatures discarded as well as all common acronyms</a:t>
            </a:r>
          </a:p>
          <a:p>
            <a:r>
              <a:rPr lang="en-US" dirty="0" err="1"/>
              <a:t>Upsampling</a:t>
            </a:r>
            <a:r>
              <a:rPr lang="en-US" dirty="0"/>
              <a:t> or </a:t>
            </a:r>
            <a:r>
              <a:rPr lang="en-US" dirty="0" err="1"/>
              <a:t>downsampling</a:t>
            </a:r>
            <a:r>
              <a:rPr lang="en-US" dirty="0"/>
              <a:t> needs to be applied to even out class imbalances</a:t>
            </a:r>
          </a:p>
          <a:p>
            <a:r>
              <a:rPr lang="en-US" dirty="0"/>
              <a:t>Different scoring metrics can be examined as well for different insights into the data</a:t>
            </a:r>
          </a:p>
        </p:txBody>
      </p:sp>
    </p:spTree>
    <p:extLst>
      <p:ext uri="{BB962C8B-B14F-4D97-AF65-F5344CB8AC3E}">
        <p14:creationId xmlns:p14="http://schemas.microsoft.com/office/powerpoint/2010/main" val="4027216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D2478-A29B-C64C-BDF5-7282C0AB0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2585" y="271609"/>
            <a:ext cx="3798277" cy="1785790"/>
          </a:xfrm>
        </p:spPr>
        <p:txBody>
          <a:bodyPr>
            <a:normAutofit/>
          </a:bodyPr>
          <a:lstStyle/>
          <a:p>
            <a:r>
              <a:rPr lang="en-US" dirty="0"/>
              <a:t>Thank You For Your Time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CEF2984-5FBD-4648-9669-997A555D4C1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3000"/>
          </a:blip>
          <a:stretch>
            <a:fillRect/>
          </a:stretch>
        </p:blipFill>
        <p:spPr>
          <a:xfrm>
            <a:off x="0" y="0"/>
            <a:ext cx="5468664" cy="6858000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6DD610-B08D-0B4D-97F7-321114CAB8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9947" y="3429000"/>
            <a:ext cx="7732375" cy="2439120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sz="14600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9943945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6A6D5D-AF47-9841-9F1E-F6E461E70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945" y="101769"/>
            <a:ext cx="4585855" cy="1325563"/>
          </a:xfrm>
        </p:spPr>
        <p:txBody>
          <a:bodyPr/>
          <a:lstStyle/>
          <a:p>
            <a:r>
              <a:rPr lang="en-US" dirty="0"/>
              <a:t>This is the problem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F48625-4989-D642-88CB-3608701C80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2653" y="-20783"/>
            <a:ext cx="6575779" cy="694566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E11A2CC-6D46-5741-A1A1-38F570D48751}"/>
              </a:ext>
            </a:extLst>
          </p:cNvPr>
          <p:cNvSpPr/>
          <p:nvPr/>
        </p:nvSpPr>
        <p:spPr>
          <a:xfrm>
            <a:off x="503381" y="6248400"/>
            <a:ext cx="4036984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/>
              <a:t>www.pinterest.com%252Fbebabob73%252F%26psig%3DAOvVaw2Kms6lty88Qh0P872xlCkv%26ust%3D1567655446536827&amp;psig=AOvVaw2Kms6lty88Qh0P872xlCkv&amp;ust=1567655446536827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869C70F-9AC9-7A44-876D-11CB7148A2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625" y="1427333"/>
            <a:ext cx="4227175" cy="2188704"/>
          </a:xfrm>
        </p:spPr>
        <p:txBody>
          <a:bodyPr>
            <a:normAutofit/>
          </a:bodyPr>
          <a:lstStyle/>
          <a:p>
            <a:r>
              <a:rPr lang="en-US" sz="2000" dirty="0"/>
              <a:t>The global hair industry is worth 90 Billion dollars in 2019</a:t>
            </a:r>
            <a:r>
              <a:rPr lang="en-US" sz="2000" baseline="30000" dirty="0"/>
              <a:t>1</a:t>
            </a:r>
          </a:p>
          <a:p>
            <a:r>
              <a:rPr lang="en-US" sz="2000" dirty="0"/>
              <a:t>Consumers want to know which products are right for their hair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9EA60E0-805B-094B-BDAE-61F3C15D2337}"/>
              </a:ext>
            </a:extLst>
          </p:cNvPr>
          <p:cNvSpPr txBox="1">
            <a:spLocks/>
          </p:cNvSpPr>
          <p:nvPr/>
        </p:nvSpPr>
        <p:spPr>
          <a:xfrm>
            <a:off x="971626" y="3604732"/>
            <a:ext cx="3843174" cy="84257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600" b="1" dirty="0">
                <a:solidFill>
                  <a:srgbClr val="7030A0"/>
                </a:solidFill>
                <a:cs typeface="Apple Chancery" panose="03020702040506060504" pitchFamily="66" charset="-79"/>
              </a:rPr>
              <a:t>WHY ISN’T THIS EASIER?!?!?!</a:t>
            </a:r>
          </a:p>
        </p:txBody>
      </p:sp>
    </p:spTree>
    <p:extLst>
      <p:ext uri="{BB962C8B-B14F-4D97-AF65-F5344CB8AC3E}">
        <p14:creationId xmlns:p14="http://schemas.microsoft.com/office/powerpoint/2010/main" val="22903088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C1A14FD-92E2-004A-9A28-944E688056E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0882"/>
          <a:stretch/>
        </p:blipFill>
        <p:spPr>
          <a:xfrm>
            <a:off x="0" y="182562"/>
            <a:ext cx="7813964" cy="64928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799D6D7-0539-F049-84C1-DF81D5B358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37739" y="1497270"/>
            <a:ext cx="3366052" cy="70687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B8C7707-60D5-4A4E-BB2C-4016E8147D50}"/>
              </a:ext>
            </a:extLst>
          </p:cNvPr>
          <p:cNvSpPr/>
          <p:nvPr/>
        </p:nvSpPr>
        <p:spPr>
          <a:xfrm>
            <a:off x="8137739" y="2204141"/>
            <a:ext cx="3809095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Mission: </a:t>
            </a:r>
            <a:r>
              <a:rPr lang="en-US" dirty="0"/>
              <a:t>Be the most trusted &amp; engaging community for women with textured hair.</a:t>
            </a:r>
          </a:p>
          <a:p>
            <a:endParaRPr lang="en-US" dirty="0"/>
          </a:p>
          <a:p>
            <a:r>
              <a:rPr lang="en-US" b="1" dirty="0"/>
              <a:t>Founded: </a:t>
            </a:r>
            <a:r>
              <a:rPr lang="en-US" dirty="0"/>
              <a:t>September 1998 </a:t>
            </a:r>
          </a:p>
          <a:p>
            <a:endParaRPr lang="en-US" dirty="0"/>
          </a:p>
          <a:p>
            <a:r>
              <a:rPr lang="en-US" b="1" dirty="0"/>
              <a:t>Offers: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expert content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qualified user-generated product and stylist reviews,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direct digital access to popular products and emerging brands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0710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F1AC4-BC21-D44C-B683-4FE9E5F46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Helpful curly hair community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9A38D73-9689-CF4C-B600-D4EAB9F62A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496" y="1501637"/>
            <a:ext cx="6553200" cy="4610100"/>
          </a:xfrm>
          <a:prstGeom prst="rect">
            <a:avLst/>
          </a:prstGeom>
        </p:spPr>
      </p:pic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0BCE6171-5E8C-1343-9D36-2419E3E80D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4314" t="2384" r="3969" b="7054"/>
          <a:stretch/>
        </p:blipFill>
        <p:spPr>
          <a:xfrm>
            <a:off x="6907696" y="1501637"/>
            <a:ext cx="4505740" cy="4560574"/>
          </a:xfrm>
        </p:spPr>
      </p:pic>
    </p:spTree>
    <p:extLst>
      <p:ext uri="{BB962C8B-B14F-4D97-AF65-F5344CB8AC3E}">
        <p14:creationId xmlns:p14="http://schemas.microsoft.com/office/powerpoint/2010/main" val="36493023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BF2EE1-0CA7-9C40-A307-46C6E04288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04" t="48059" r="4398" b="9253"/>
          <a:stretch/>
        </p:blipFill>
        <p:spPr>
          <a:xfrm>
            <a:off x="1709531" y="1336813"/>
            <a:ext cx="7480752" cy="2753139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6439602-2A48-F74C-9206-433A36E5C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User forum signatures: hair profiles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D179814-FD18-6E47-BC5C-ED02B04270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8413" b="58193"/>
          <a:stretch/>
        </p:blipFill>
        <p:spPr>
          <a:xfrm>
            <a:off x="419100" y="1376569"/>
            <a:ext cx="1709531" cy="2329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2395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BF2EE1-0CA7-9C40-A307-46C6E04288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04" t="48059" r="4398" b="9253"/>
          <a:stretch/>
        </p:blipFill>
        <p:spPr>
          <a:xfrm>
            <a:off x="1709531" y="1336813"/>
            <a:ext cx="7480752" cy="2753139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6439602-2A48-F74C-9206-433A36E5C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User hair profile data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D179814-FD18-6E47-BC5C-ED02B04270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8413" b="58193"/>
          <a:stretch/>
        </p:blipFill>
        <p:spPr>
          <a:xfrm>
            <a:off x="419100" y="1376569"/>
            <a:ext cx="1709531" cy="232908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F8C3694-9995-4D4A-9EF1-F18A3E9B453F}"/>
              </a:ext>
            </a:extLst>
          </p:cNvPr>
          <p:cNvSpPr/>
          <p:nvPr/>
        </p:nvSpPr>
        <p:spPr>
          <a:xfrm>
            <a:off x="2408583" y="2314178"/>
            <a:ext cx="6937513" cy="1391478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6F0F2F0-00B4-A343-BF2C-972B74697FC7}"/>
              </a:ext>
            </a:extLst>
          </p:cNvPr>
          <p:cNvSpPr/>
          <p:nvPr/>
        </p:nvSpPr>
        <p:spPr>
          <a:xfrm>
            <a:off x="2425149" y="1432925"/>
            <a:ext cx="6937513" cy="732494"/>
          </a:xfrm>
          <a:prstGeom prst="rect">
            <a:avLst/>
          </a:prstGeom>
          <a:solidFill>
            <a:srgbClr val="7030A0">
              <a:alpha val="10980"/>
            </a:srgbClr>
          </a:solidFill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D4C4E3E-77A1-834C-B302-D1E9777A1BEA}"/>
              </a:ext>
            </a:extLst>
          </p:cNvPr>
          <p:cNvSpPr txBox="1"/>
          <p:nvPr/>
        </p:nvSpPr>
        <p:spPr>
          <a:xfrm>
            <a:off x="9660835" y="1432925"/>
            <a:ext cx="25042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Hair description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3E41333-94B2-7342-ABD4-099E4B294A9D}"/>
              </a:ext>
            </a:extLst>
          </p:cNvPr>
          <p:cNvSpPr txBox="1"/>
          <p:nvPr/>
        </p:nvSpPr>
        <p:spPr>
          <a:xfrm>
            <a:off x="9660835" y="2314178"/>
            <a:ext cx="21586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Hair products</a:t>
            </a:r>
          </a:p>
        </p:txBody>
      </p:sp>
    </p:spTree>
    <p:extLst>
      <p:ext uri="{BB962C8B-B14F-4D97-AF65-F5344CB8AC3E}">
        <p14:creationId xmlns:p14="http://schemas.microsoft.com/office/powerpoint/2010/main" val="39663910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439602-2A48-F74C-9206-433A36E5C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Hair variables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6D22011-0798-0440-8DE6-A85C45E972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1304" y="0"/>
            <a:ext cx="4240696" cy="6844943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186781D-F2A4-164B-BB28-B397965E19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170" y="2928574"/>
            <a:ext cx="4499071" cy="123275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rgbClr val="7030A0"/>
                </a:solidFill>
              </a:rPr>
              <a:t>Density</a:t>
            </a:r>
          </a:p>
          <a:p>
            <a:pPr lvl="1"/>
            <a:r>
              <a:rPr lang="en-US" sz="1800" dirty="0"/>
              <a:t>How much scalp is visible </a:t>
            </a:r>
          </a:p>
          <a:p>
            <a:pPr lvl="1"/>
            <a:r>
              <a:rPr lang="en-US" sz="1800" dirty="0"/>
              <a:t>thin, medium, thick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CC1BE74-5262-1D40-B7FF-220AF7F1FC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823" t="48598" r="30272" b="37224"/>
          <a:stretch/>
        </p:blipFill>
        <p:spPr>
          <a:xfrm>
            <a:off x="754212" y="1598613"/>
            <a:ext cx="5355523" cy="1009648"/>
          </a:xfrm>
          <a:prstGeom prst="rect">
            <a:avLst/>
          </a:prstGeom>
          <a:ln w="57150">
            <a:solidFill>
              <a:srgbClr val="7030A0"/>
            </a:solidFill>
          </a:ln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B67ACF69-FC00-2240-AD86-2D48F771FD90}"/>
              </a:ext>
            </a:extLst>
          </p:cNvPr>
          <p:cNvSpPr txBox="1">
            <a:spLocks/>
          </p:cNvSpPr>
          <p:nvPr/>
        </p:nvSpPr>
        <p:spPr>
          <a:xfrm>
            <a:off x="1821189" y="4249739"/>
            <a:ext cx="4499071" cy="12327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rgbClr val="7030A0"/>
                </a:solidFill>
              </a:rPr>
              <a:t>Porosity</a:t>
            </a:r>
          </a:p>
          <a:p>
            <a:pPr lvl="1"/>
            <a:r>
              <a:rPr lang="en-US" sz="1800" dirty="0"/>
              <a:t>How much water your hair holds</a:t>
            </a:r>
          </a:p>
          <a:p>
            <a:pPr lvl="1"/>
            <a:r>
              <a:rPr lang="en-US" sz="1800" dirty="0"/>
              <a:t>Low, normal, high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D2AC2ED-140D-7A4D-83A2-86781EBEC7CF}"/>
              </a:ext>
            </a:extLst>
          </p:cNvPr>
          <p:cNvSpPr txBox="1">
            <a:spLocks/>
          </p:cNvSpPr>
          <p:nvPr/>
        </p:nvSpPr>
        <p:spPr>
          <a:xfrm>
            <a:off x="3354971" y="5482495"/>
            <a:ext cx="4499071" cy="12557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rgbClr val="7030A0"/>
                </a:solidFill>
              </a:rPr>
              <a:t>Texture</a:t>
            </a:r>
          </a:p>
          <a:p>
            <a:pPr lvl="1"/>
            <a:r>
              <a:rPr lang="en-US" sz="1800" dirty="0"/>
              <a:t>How rough is the hair</a:t>
            </a:r>
          </a:p>
          <a:p>
            <a:pPr lvl="1"/>
            <a:r>
              <a:rPr lang="en-US" sz="1800" dirty="0"/>
              <a:t>Fine, medium, coarse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2D7F687-6EE4-6D4F-9B19-D9DB3F728DA1}"/>
              </a:ext>
            </a:extLst>
          </p:cNvPr>
          <p:cNvSpPr/>
          <p:nvPr/>
        </p:nvSpPr>
        <p:spPr>
          <a:xfrm>
            <a:off x="2028261" y="1799838"/>
            <a:ext cx="13267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7030A0"/>
                </a:solidFill>
              </a:rPr>
              <a:t>Curl Pattern</a:t>
            </a:r>
          </a:p>
        </p:txBody>
      </p:sp>
    </p:spTree>
    <p:extLst>
      <p:ext uri="{BB962C8B-B14F-4D97-AF65-F5344CB8AC3E}">
        <p14:creationId xmlns:p14="http://schemas.microsoft.com/office/powerpoint/2010/main" val="26553333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EE990-69FE-6E48-8370-4109ACBAF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769" y="397745"/>
            <a:ext cx="10515600" cy="1325563"/>
          </a:xfrm>
        </p:spPr>
        <p:txBody>
          <a:bodyPr/>
          <a:lstStyle/>
          <a:p>
            <a:r>
              <a:rPr lang="en-US" dirty="0"/>
              <a:t>The ultimate dream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3BFD245-3C19-694B-A2D8-723CE8F852D5}"/>
              </a:ext>
            </a:extLst>
          </p:cNvPr>
          <p:cNvGrpSpPr/>
          <p:nvPr/>
        </p:nvGrpSpPr>
        <p:grpSpPr>
          <a:xfrm>
            <a:off x="2026625" y="1951901"/>
            <a:ext cx="7751887" cy="3727937"/>
            <a:chOff x="4293583" y="1494694"/>
            <a:chExt cx="7751887" cy="3727937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E7D112A-3B48-5C49-AD37-871BD35C6344}"/>
                </a:ext>
              </a:extLst>
            </p:cNvPr>
            <p:cNvSpPr/>
            <p:nvPr/>
          </p:nvSpPr>
          <p:spPr>
            <a:xfrm>
              <a:off x="4293583" y="1494694"/>
              <a:ext cx="7751887" cy="3727937"/>
            </a:xfrm>
            <a:prstGeom prst="rect">
              <a:avLst/>
            </a:prstGeom>
            <a:solidFill>
              <a:srgbClr val="AB4AF5">
                <a:alpha val="56078"/>
              </a:srgbClr>
            </a:solidFill>
            <a:ln w="5715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83AEFA9-F82B-7848-B98D-E3E9DD5B3571}"/>
                </a:ext>
              </a:extLst>
            </p:cNvPr>
            <p:cNvSpPr/>
            <p:nvPr/>
          </p:nvSpPr>
          <p:spPr>
            <a:xfrm>
              <a:off x="4293583" y="1494694"/>
              <a:ext cx="7751887" cy="1195752"/>
            </a:xfrm>
            <a:prstGeom prst="rect">
              <a:avLst/>
            </a:prstGeom>
            <a:solidFill>
              <a:srgbClr val="7C35B2">
                <a:alpha val="72000"/>
              </a:srgbClr>
            </a:solidFill>
            <a:ln w="5715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dirty="0"/>
                <a:t>Your product drawer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62C34DA-6108-4643-874B-DA346A3A3B63}"/>
                </a:ext>
              </a:extLst>
            </p:cNvPr>
            <p:cNvSpPr/>
            <p:nvPr/>
          </p:nvSpPr>
          <p:spPr>
            <a:xfrm>
              <a:off x="4519254" y="2004646"/>
              <a:ext cx="2497016" cy="334108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Select current products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7E7FF0A-277F-7A4F-AEF8-A82A40880346}"/>
                </a:ext>
              </a:extLst>
            </p:cNvPr>
            <p:cNvSpPr/>
            <p:nvPr/>
          </p:nvSpPr>
          <p:spPr>
            <a:xfrm>
              <a:off x="4566144" y="3159369"/>
              <a:ext cx="2497016" cy="334108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Select curl pattern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5D55F6E-D69A-6E45-A2CE-3C08E9DF015A}"/>
                </a:ext>
              </a:extLst>
            </p:cNvPr>
            <p:cNvSpPr/>
            <p:nvPr/>
          </p:nvSpPr>
          <p:spPr>
            <a:xfrm>
              <a:off x="4566144" y="3628700"/>
              <a:ext cx="2497016" cy="334108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Select hair porosity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7746DB2-EBA4-B94E-A48B-2F5B0A42A099}"/>
                </a:ext>
              </a:extLst>
            </p:cNvPr>
            <p:cNvSpPr/>
            <p:nvPr/>
          </p:nvSpPr>
          <p:spPr>
            <a:xfrm>
              <a:off x="4566144" y="4098031"/>
              <a:ext cx="2497016" cy="334108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Select hair texture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4413DDB-FB2F-1E4D-972B-A6A1AAD1B560}"/>
                </a:ext>
              </a:extLst>
            </p:cNvPr>
            <p:cNvSpPr/>
            <p:nvPr/>
          </p:nvSpPr>
          <p:spPr>
            <a:xfrm>
              <a:off x="4566144" y="4567363"/>
              <a:ext cx="2497016" cy="334108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Select hair density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EEF688E-C884-214F-A05F-3FA760E0F98E}"/>
                </a:ext>
              </a:extLst>
            </p:cNvPr>
            <p:cNvSpPr/>
            <p:nvPr/>
          </p:nvSpPr>
          <p:spPr>
            <a:xfrm>
              <a:off x="7239005" y="1998781"/>
              <a:ext cx="4454764" cy="334108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How satisfied with this product  are you?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66A2C4C-394C-6549-8A81-A941C7F25D4C}"/>
                </a:ext>
              </a:extLst>
            </p:cNvPr>
            <p:cNvSpPr/>
            <p:nvPr/>
          </p:nvSpPr>
          <p:spPr>
            <a:xfrm>
              <a:off x="4293583" y="2690446"/>
              <a:ext cx="3285395" cy="2532185"/>
            </a:xfrm>
            <a:prstGeom prst="rect">
              <a:avLst/>
            </a:prstGeom>
            <a:noFill/>
            <a:ln w="5715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dirty="0"/>
                <a:t>Hair data</a:t>
              </a:r>
            </a:p>
          </p:txBody>
        </p:sp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CA85EFFE-735F-5A4A-A667-ECEEF1C90CB7}"/>
                </a:ext>
              </a:extLst>
            </p:cNvPr>
            <p:cNvSpPr/>
            <p:nvPr/>
          </p:nvSpPr>
          <p:spPr>
            <a:xfrm>
              <a:off x="8169526" y="3159369"/>
              <a:ext cx="3377705" cy="1575048"/>
            </a:xfrm>
            <a:prstGeom prst="roundRect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Click to find out your recommended products!!!!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119340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EE990-69FE-6E48-8370-4109ACBAF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769" y="397745"/>
            <a:ext cx="10515600" cy="1325563"/>
          </a:xfrm>
        </p:spPr>
        <p:txBody>
          <a:bodyPr/>
          <a:lstStyle/>
          <a:p>
            <a:r>
              <a:rPr lang="en-US" dirty="0"/>
              <a:t>First step – first modeling question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3BFD245-3C19-694B-A2D8-723CE8F852D5}"/>
              </a:ext>
            </a:extLst>
          </p:cNvPr>
          <p:cNvGrpSpPr/>
          <p:nvPr/>
        </p:nvGrpSpPr>
        <p:grpSpPr>
          <a:xfrm>
            <a:off x="4012235" y="1793639"/>
            <a:ext cx="7751887" cy="3727937"/>
            <a:chOff x="4293583" y="1494694"/>
            <a:chExt cx="7751887" cy="3727937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E7D112A-3B48-5C49-AD37-871BD35C6344}"/>
                </a:ext>
              </a:extLst>
            </p:cNvPr>
            <p:cNvSpPr/>
            <p:nvPr/>
          </p:nvSpPr>
          <p:spPr>
            <a:xfrm>
              <a:off x="4293583" y="1494694"/>
              <a:ext cx="7751887" cy="3727937"/>
            </a:xfrm>
            <a:prstGeom prst="rect">
              <a:avLst/>
            </a:prstGeom>
            <a:solidFill>
              <a:srgbClr val="AB4AF5">
                <a:alpha val="56078"/>
              </a:srgbClr>
            </a:solidFill>
            <a:ln w="5715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83AEFA9-F82B-7848-B98D-E3E9DD5B3571}"/>
                </a:ext>
              </a:extLst>
            </p:cNvPr>
            <p:cNvSpPr/>
            <p:nvPr/>
          </p:nvSpPr>
          <p:spPr>
            <a:xfrm>
              <a:off x="4293583" y="1494694"/>
              <a:ext cx="7751887" cy="1195752"/>
            </a:xfrm>
            <a:prstGeom prst="rect">
              <a:avLst/>
            </a:prstGeom>
            <a:solidFill>
              <a:srgbClr val="7C35B2">
                <a:alpha val="72000"/>
              </a:srgbClr>
            </a:solidFill>
            <a:ln w="5715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dirty="0"/>
                <a:t>Your product drawer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62C34DA-6108-4643-874B-DA346A3A3B63}"/>
                </a:ext>
              </a:extLst>
            </p:cNvPr>
            <p:cNvSpPr/>
            <p:nvPr/>
          </p:nvSpPr>
          <p:spPr>
            <a:xfrm>
              <a:off x="4519254" y="2004646"/>
              <a:ext cx="2497016" cy="334108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Select current products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7E7FF0A-277F-7A4F-AEF8-A82A40880346}"/>
                </a:ext>
              </a:extLst>
            </p:cNvPr>
            <p:cNvSpPr/>
            <p:nvPr/>
          </p:nvSpPr>
          <p:spPr>
            <a:xfrm>
              <a:off x="4566144" y="3159369"/>
              <a:ext cx="2497016" cy="334108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Select curl pattern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5D55F6E-D69A-6E45-A2CE-3C08E9DF015A}"/>
                </a:ext>
              </a:extLst>
            </p:cNvPr>
            <p:cNvSpPr/>
            <p:nvPr/>
          </p:nvSpPr>
          <p:spPr>
            <a:xfrm>
              <a:off x="4566144" y="3628700"/>
              <a:ext cx="2497016" cy="334108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Select hair porosity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7746DB2-EBA4-B94E-A48B-2F5B0A42A099}"/>
                </a:ext>
              </a:extLst>
            </p:cNvPr>
            <p:cNvSpPr/>
            <p:nvPr/>
          </p:nvSpPr>
          <p:spPr>
            <a:xfrm>
              <a:off x="4566144" y="4098031"/>
              <a:ext cx="2497016" cy="334108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Select hair texture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4413DDB-FB2F-1E4D-972B-A6A1AAD1B560}"/>
                </a:ext>
              </a:extLst>
            </p:cNvPr>
            <p:cNvSpPr/>
            <p:nvPr/>
          </p:nvSpPr>
          <p:spPr>
            <a:xfrm>
              <a:off x="4566144" y="4567363"/>
              <a:ext cx="2497016" cy="334108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Select hair density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EEF688E-C884-214F-A05F-3FA760E0F98E}"/>
                </a:ext>
              </a:extLst>
            </p:cNvPr>
            <p:cNvSpPr/>
            <p:nvPr/>
          </p:nvSpPr>
          <p:spPr>
            <a:xfrm>
              <a:off x="7239005" y="1998781"/>
              <a:ext cx="4454764" cy="334108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How satisfied with this product  are you?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66A2C4C-394C-6549-8A81-A941C7F25D4C}"/>
                </a:ext>
              </a:extLst>
            </p:cNvPr>
            <p:cNvSpPr/>
            <p:nvPr/>
          </p:nvSpPr>
          <p:spPr>
            <a:xfrm>
              <a:off x="4293583" y="2690446"/>
              <a:ext cx="3285395" cy="2532185"/>
            </a:xfrm>
            <a:prstGeom prst="rect">
              <a:avLst/>
            </a:prstGeom>
            <a:noFill/>
            <a:ln w="5715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dirty="0"/>
                <a:t>Hair data</a:t>
              </a:r>
            </a:p>
          </p:txBody>
        </p:sp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CA85EFFE-735F-5A4A-A667-ECEEF1C90CB7}"/>
                </a:ext>
              </a:extLst>
            </p:cNvPr>
            <p:cNvSpPr/>
            <p:nvPr/>
          </p:nvSpPr>
          <p:spPr>
            <a:xfrm>
              <a:off x="8169526" y="3159369"/>
              <a:ext cx="3377705" cy="1575048"/>
            </a:xfrm>
            <a:prstGeom prst="roundRect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Click to find out your recommended products!!!!</a:t>
              </a:r>
            </a:p>
          </p:txBody>
        </p:sp>
      </p:grpSp>
      <p:sp>
        <p:nvSpPr>
          <p:cNvPr id="3" name="Left Brace 2">
            <a:extLst>
              <a:ext uri="{FF2B5EF4-FFF2-40B4-BE49-F238E27FC236}">
                <a16:creationId xmlns:a16="http://schemas.microsoft.com/office/drawing/2014/main" id="{B847778C-5C37-2E49-904F-87C020FBE1FF}"/>
              </a:ext>
            </a:extLst>
          </p:cNvPr>
          <p:cNvSpPr/>
          <p:nvPr/>
        </p:nvSpPr>
        <p:spPr>
          <a:xfrm>
            <a:off x="3112477" y="2989392"/>
            <a:ext cx="763478" cy="2461842"/>
          </a:xfrm>
          <a:prstGeom prst="leftBrac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A2103ED-67EF-C64B-9D18-DE0B48C1CA6C}"/>
              </a:ext>
            </a:extLst>
          </p:cNvPr>
          <p:cNvSpPr txBox="1"/>
          <p:nvPr/>
        </p:nvSpPr>
        <p:spPr>
          <a:xfrm>
            <a:off x="427878" y="3530755"/>
            <a:ext cx="26164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How well do people know their hair?</a:t>
            </a:r>
          </a:p>
        </p:txBody>
      </p:sp>
    </p:spTree>
    <p:extLst>
      <p:ext uri="{BB962C8B-B14F-4D97-AF65-F5344CB8AC3E}">
        <p14:creationId xmlns:p14="http://schemas.microsoft.com/office/powerpoint/2010/main" val="24037412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10888</TotalTime>
  <Words>508</Words>
  <Application>Microsoft Macintosh PowerPoint</Application>
  <PresentationFormat>Widescreen</PresentationFormat>
  <Paragraphs>128</Paragraphs>
  <Slides>15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Cambria Math</vt:lpstr>
      <vt:lpstr>Office Theme</vt:lpstr>
      <vt:lpstr>Naturally Curly</vt:lpstr>
      <vt:lpstr>This is the problem</vt:lpstr>
      <vt:lpstr>PowerPoint Presentation</vt:lpstr>
      <vt:lpstr>Helpful curly hair community</vt:lpstr>
      <vt:lpstr>User forum signatures: hair profiles</vt:lpstr>
      <vt:lpstr>User hair profile data</vt:lpstr>
      <vt:lpstr>Hair variables</vt:lpstr>
      <vt:lpstr>The ultimate dream</vt:lpstr>
      <vt:lpstr>First step – first modeling question</vt:lpstr>
      <vt:lpstr>But how well do people know their hair?!</vt:lpstr>
      <vt:lpstr>Modeling challenges</vt:lpstr>
      <vt:lpstr>Approach</vt:lpstr>
      <vt:lpstr>Results</vt:lpstr>
      <vt:lpstr>Conclusions &amp; Future Work</vt:lpstr>
      <vt:lpstr>Thank You For Your Time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Kate Hayes</dc:creator>
  <cp:lastModifiedBy>Kate Hayes</cp:lastModifiedBy>
  <cp:revision>36</cp:revision>
  <dcterms:created xsi:type="dcterms:W3CDTF">2019-09-04T02:26:37Z</dcterms:created>
  <dcterms:modified xsi:type="dcterms:W3CDTF">2019-09-12T17:00:29Z</dcterms:modified>
</cp:coreProperties>
</file>

<file path=docProps/thumbnail.jpeg>
</file>